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
  </p:notesMasterIdLst>
  <p:sldIdLst>
    <p:sldId id="278" r:id="rId2"/>
    <p:sldId id="261" r:id="rId3"/>
    <p:sldId id="533" r:id="rId4"/>
    <p:sldId id="548" r:id="rId5"/>
    <p:sldId id="498" r:id="rId6"/>
    <p:sldId id="513" r:id="rId7"/>
    <p:sldId id="516" r:id="rId8"/>
    <p:sldId id="500" r:id="rId9"/>
    <p:sldId id="547" r:id="rId10"/>
    <p:sldId id="521" r:id="rId11"/>
    <p:sldId id="527" r:id="rId12"/>
    <p:sldId id="284" r:id="rId13"/>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19" autoAdjust="0"/>
  </p:normalViewPr>
  <p:slideViewPr>
    <p:cSldViewPr snapToGrid="0" snapToObjects="1">
      <p:cViewPr varScale="1">
        <p:scale>
          <a:sx n="76" d="100"/>
          <a:sy n="76" d="100"/>
        </p:scale>
        <p:origin x="1236" y="9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 typeface="Calibri" pitchFamily="34" charset="0"/>
              <a:buAutoNum type="arabicPeriod"/>
            </a:pPr>
            <a:r>
              <a:rPr lang="en-US" dirty="0">
                <a:latin typeface="Arial" pitchFamily="34" charset="0"/>
              </a:rPr>
              <a:t>Novice users don’t need to remember application names and can easily navigate using menus to accomplish their tasks. </a:t>
            </a: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T24 allows you to create menus according to each users work profile</a:t>
            </a: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Related tasks can be grouped together using the menus and submenus.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6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dirty="0">
                <a:latin typeface="Arial" pitchFamily="34" charset="0"/>
              </a:rPr>
              <a:t>The illustration shows how a typical menu appears in T24.</a:t>
            </a:r>
          </a:p>
          <a:p>
            <a:pPr marL="228600" indent="-228600"/>
            <a:r>
              <a:rPr lang="en-US" dirty="0">
                <a:latin typeface="Arial" pitchFamily="34" charset="0"/>
              </a:rPr>
              <a:t>      The highest level in this menu structure has three submenus namely </a:t>
            </a:r>
            <a:r>
              <a:rPr lang="en-US" b="1" dirty="0">
                <a:latin typeface="Arial" pitchFamily="34" charset="0"/>
              </a:rPr>
              <a:t>User Menu</a:t>
            </a:r>
            <a:r>
              <a:rPr lang="en-US" dirty="0">
                <a:latin typeface="Arial" pitchFamily="34" charset="0"/>
              </a:rPr>
              <a:t>, </a:t>
            </a:r>
            <a:r>
              <a:rPr lang="en-US" b="1" dirty="0">
                <a:latin typeface="Arial" pitchFamily="34" charset="0"/>
              </a:rPr>
              <a:t>Admin Menu </a:t>
            </a:r>
            <a:r>
              <a:rPr lang="en-US" dirty="0">
                <a:latin typeface="Arial" pitchFamily="34" charset="0"/>
              </a:rPr>
              <a:t>and </a:t>
            </a:r>
            <a:r>
              <a:rPr lang="en-US" b="1" dirty="0">
                <a:latin typeface="Arial" pitchFamily="34" charset="0"/>
              </a:rPr>
              <a:t>Role Based Home Pages</a:t>
            </a:r>
            <a:r>
              <a:rPr lang="en-US" dirty="0">
                <a:latin typeface="Arial" pitchFamily="34" charset="0"/>
              </a:rPr>
              <a:t>. The menus can be expanded by clicking on the menu. </a:t>
            </a:r>
          </a:p>
          <a:p>
            <a:pPr marL="228600" indent="-228600">
              <a:buFont typeface="+mj-lt"/>
              <a:buNone/>
            </a:pPr>
            <a:r>
              <a:rPr lang="en-US" dirty="0">
                <a:latin typeface="Arial" pitchFamily="34" charset="0"/>
              </a:rPr>
              <a:t>     All user related tasks are grouped under the user menu and administration tasks are grouped under admin menu. This helps the user to navigate  easily.</a:t>
            </a:r>
          </a:p>
          <a:p>
            <a:pPr marL="228600" indent="-228600">
              <a:buFont typeface="+mj-lt"/>
              <a:buNone/>
            </a:pPr>
            <a:endParaRPr lang="en-US" dirty="0">
              <a:latin typeface="Arial" pitchFamily="34" charset="0"/>
            </a:endParaRPr>
          </a:p>
          <a:p>
            <a:pPr marL="228600" indent="-228600">
              <a:buFont typeface="Calibri" pitchFamily="34" charset="0"/>
              <a:buAutoNum type="arabicPeriod" startAt="2"/>
            </a:pPr>
            <a:r>
              <a:rPr lang="en-US" dirty="0">
                <a:latin typeface="Arial" pitchFamily="34" charset="0"/>
              </a:rPr>
              <a:t>When the user expands a menu item by clicking on the menu, the submenus are listed for each of the top level menus. </a:t>
            </a:r>
          </a:p>
          <a:p>
            <a:pPr marL="228600" indent="-228600">
              <a:buFont typeface="+mj-lt"/>
              <a:buNone/>
            </a:pPr>
            <a:r>
              <a:rPr lang="en-US" dirty="0">
                <a:latin typeface="Arial" pitchFamily="34" charset="0"/>
              </a:rPr>
              <a:t>     User Menu, Admin Menu and Role Based Home Pages form the first level of menus. </a:t>
            </a:r>
          </a:p>
          <a:p>
            <a:pPr marL="228600" indent="-228600">
              <a:buFont typeface="+mj-lt"/>
              <a:buNone/>
            </a:pPr>
            <a:r>
              <a:rPr lang="en-US" dirty="0">
                <a:latin typeface="Arial" pitchFamily="34" charset="0"/>
              </a:rPr>
              <a:t>     Customer, CRM, Contact Management, Product Catalog, Retail Operations, Credit Operations and others form the second level.</a:t>
            </a:r>
          </a:p>
          <a:p>
            <a:pPr marL="228600" indent="-228600">
              <a:buFont typeface="+mj-lt"/>
              <a:buNone/>
            </a:pPr>
            <a:r>
              <a:rPr lang="en-US" dirty="0">
                <a:latin typeface="Arial" pitchFamily="34" charset="0"/>
              </a:rPr>
              <a:t>     Under Credit operations, Limits, Collateral and Loans form the third level.</a:t>
            </a:r>
          </a:p>
          <a:p>
            <a:pPr marL="228600" indent="-228600">
              <a:buFont typeface="+mj-lt"/>
              <a:buNone/>
            </a:pPr>
            <a:r>
              <a:rPr lang="en-US" dirty="0">
                <a:latin typeface="Arial" pitchFamily="34" charset="0"/>
              </a:rPr>
              <a:t>     In Limits, Limit Menu, Group Limits , Enquiries and ‘View COB Reports’ form the fourth level.</a:t>
            </a:r>
          </a:p>
          <a:p>
            <a:pPr marL="228600" indent="-228600">
              <a:buFont typeface="+mj-lt"/>
              <a:buNone/>
            </a:pPr>
            <a:r>
              <a:rPr lang="en-US" dirty="0">
                <a:latin typeface="Arial" pitchFamily="34" charset="0"/>
              </a:rPr>
              <a:t>     In this illustration, some T24 applications are listed under Group limits. These are also referred as menu items.</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4</a:t>
            </a:fld>
            <a:endParaRPr lang="en-US"/>
          </a:p>
        </p:txBody>
      </p:sp>
    </p:spTree>
    <p:extLst>
      <p:ext uri="{BB962C8B-B14F-4D97-AF65-F5344CB8AC3E}">
        <p14:creationId xmlns:p14="http://schemas.microsoft.com/office/powerpoint/2010/main" val="2297199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dirty="0">
                <a:latin typeface="Arial" pitchFamily="34" charset="0"/>
              </a:rPr>
              <a:t>The illustration shows how a typical menu appears in T24.</a:t>
            </a:r>
          </a:p>
          <a:p>
            <a:pPr marL="228600" indent="-228600"/>
            <a:r>
              <a:rPr lang="en-US" dirty="0">
                <a:latin typeface="Arial" pitchFamily="34" charset="0"/>
              </a:rPr>
              <a:t>      The highest level in this menu structure has three submenus namely </a:t>
            </a:r>
            <a:r>
              <a:rPr lang="en-US" b="1" dirty="0">
                <a:latin typeface="Arial" pitchFamily="34" charset="0"/>
              </a:rPr>
              <a:t>User Menu</a:t>
            </a:r>
            <a:r>
              <a:rPr lang="en-US" dirty="0">
                <a:latin typeface="Arial" pitchFamily="34" charset="0"/>
              </a:rPr>
              <a:t>, </a:t>
            </a:r>
            <a:r>
              <a:rPr lang="en-US" b="1" dirty="0">
                <a:latin typeface="Arial" pitchFamily="34" charset="0"/>
              </a:rPr>
              <a:t>Admin Menu </a:t>
            </a:r>
            <a:r>
              <a:rPr lang="en-US" dirty="0">
                <a:latin typeface="Arial" pitchFamily="34" charset="0"/>
              </a:rPr>
              <a:t>and </a:t>
            </a:r>
            <a:r>
              <a:rPr lang="en-US" b="1" dirty="0">
                <a:latin typeface="Arial" pitchFamily="34" charset="0"/>
              </a:rPr>
              <a:t>Role Based Home Pages</a:t>
            </a:r>
            <a:r>
              <a:rPr lang="en-US" dirty="0">
                <a:latin typeface="Arial" pitchFamily="34" charset="0"/>
              </a:rPr>
              <a:t>. The menus can be expanded by clicking on the menu. </a:t>
            </a:r>
          </a:p>
          <a:p>
            <a:pPr marL="228600" indent="-228600">
              <a:buFont typeface="+mj-lt"/>
              <a:buNone/>
            </a:pPr>
            <a:r>
              <a:rPr lang="en-US" dirty="0">
                <a:latin typeface="Arial" pitchFamily="34" charset="0"/>
              </a:rPr>
              <a:t>     All user related tasks are grouped under the user menu and administration tasks are grouped under admin menu. This helps the user to navigate  easily.</a:t>
            </a:r>
          </a:p>
          <a:p>
            <a:pPr marL="228600" indent="-228600">
              <a:buFont typeface="+mj-lt"/>
              <a:buNone/>
            </a:pPr>
            <a:endParaRPr lang="en-US" dirty="0">
              <a:latin typeface="Arial" pitchFamily="34" charset="0"/>
            </a:endParaRPr>
          </a:p>
          <a:p>
            <a:pPr marL="228600" indent="-228600">
              <a:buFont typeface="Calibri" pitchFamily="34" charset="0"/>
              <a:buAutoNum type="arabicPeriod" startAt="2"/>
            </a:pPr>
            <a:r>
              <a:rPr lang="en-US" dirty="0">
                <a:latin typeface="Arial" pitchFamily="34" charset="0"/>
              </a:rPr>
              <a:t>When the user expands a menu item by clicking on the menu, the submenus are listed for each of the top level menus. </a:t>
            </a:r>
          </a:p>
          <a:p>
            <a:pPr marL="228600" indent="-228600">
              <a:buFont typeface="+mj-lt"/>
              <a:buNone/>
            </a:pPr>
            <a:r>
              <a:rPr lang="en-US" dirty="0">
                <a:latin typeface="Arial" pitchFamily="34" charset="0"/>
              </a:rPr>
              <a:t>     User Menu, Admin Menu and Role Based Home Pages form the first level of menus. </a:t>
            </a:r>
          </a:p>
          <a:p>
            <a:pPr marL="228600" indent="-228600">
              <a:buFont typeface="+mj-lt"/>
              <a:buNone/>
            </a:pPr>
            <a:r>
              <a:rPr lang="en-US" dirty="0">
                <a:latin typeface="Arial" pitchFamily="34" charset="0"/>
              </a:rPr>
              <a:t>     Customer, CRM, Contact Management, Product Catalog, Retail Operations, Credit Operations and others form the second level.</a:t>
            </a:r>
          </a:p>
          <a:p>
            <a:pPr marL="228600" indent="-228600">
              <a:buFont typeface="+mj-lt"/>
              <a:buNone/>
            </a:pPr>
            <a:r>
              <a:rPr lang="en-US" dirty="0">
                <a:latin typeface="Arial" pitchFamily="34" charset="0"/>
              </a:rPr>
              <a:t>     Under Credit operations, Limits, Collateral and Loans form the third level.</a:t>
            </a:r>
          </a:p>
          <a:p>
            <a:pPr marL="228600" indent="-228600">
              <a:buFont typeface="+mj-lt"/>
              <a:buNone/>
            </a:pPr>
            <a:r>
              <a:rPr lang="en-US" dirty="0">
                <a:latin typeface="Arial" pitchFamily="34" charset="0"/>
              </a:rPr>
              <a:t>     In Limits, Limit Menu, Group Limits , Enquiries and ‘View COB Reports’ form the fourth level.</a:t>
            </a:r>
          </a:p>
          <a:p>
            <a:pPr marL="228600" indent="-228600">
              <a:buFont typeface="+mj-lt"/>
              <a:buNone/>
            </a:pPr>
            <a:r>
              <a:rPr lang="en-US" dirty="0">
                <a:latin typeface="Arial" pitchFamily="34" charset="0"/>
              </a:rPr>
              <a:t>     In this illustration, some T24 applications are listed under Group limits. These are also referred as menu items.</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5</a:t>
            </a:fld>
            <a:endParaRPr lang="en-US"/>
          </a:p>
        </p:txBody>
      </p:sp>
    </p:spTree>
    <p:extLst>
      <p:ext uri="{BB962C8B-B14F-4D97-AF65-F5344CB8AC3E}">
        <p14:creationId xmlns:p14="http://schemas.microsoft.com/office/powerpoint/2010/main" val="127264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 typeface="Calibri" pitchFamily="34" charset="0"/>
              <a:buNone/>
              <a:defRPr/>
            </a:pPr>
            <a:r>
              <a:rPr lang="en-GB" dirty="0">
                <a:latin typeface="Arial" pitchFamily="34" charset="0"/>
              </a:rPr>
              <a:t>Lets understand how to create these submenus and parent menus.</a:t>
            </a:r>
          </a:p>
          <a:p>
            <a:pPr marL="228600" indent="-228600">
              <a:buFont typeface="Calibri" pitchFamily="34" charset="0"/>
              <a:buNone/>
              <a:defRPr/>
            </a:pPr>
            <a:endParaRPr lang="en-GB" dirty="0">
              <a:latin typeface="Arial" pitchFamily="34" charset="0"/>
            </a:endParaRPr>
          </a:p>
          <a:p>
            <a:pPr marL="228600" indent="-228600">
              <a:buFont typeface="Calibri" pitchFamily="34" charset="0"/>
              <a:buAutoNum type="arabicPeriod"/>
              <a:defRPr/>
            </a:pPr>
            <a:r>
              <a:rPr lang="en-GB" dirty="0">
                <a:latin typeface="Arial" pitchFamily="34" charset="0"/>
              </a:rPr>
              <a:t>Sub menus are created using </a:t>
            </a:r>
            <a:r>
              <a:rPr lang="en-GB" b="1" dirty="0">
                <a:latin typeface="Arial" pitchFamily="34" charset="0"/>
              </a:rPr>
              <a:t>HELPTEXT.MENU</a:t>
            </a:r>
            <a:r>
              <a:rPr lang="en-GB" dirty="0">
                <a:latin typeface="Arial" pitchFamily="34" charset="0"/>
              </a:rPr>
              <a:t> application in T24</a:t>
            </a:r>
          </a:p>
          <a:p>
            <a:pPr marL="228600" indent="-228600">
              <a:buFont typeface="Calibri" pitchFamily="34" charset="0"/>
              <a:buAutoNum type="arabicPeriod"/>
              <a:defRPr/>
            </a:pPr>
            <a:r>
              <a:rPr lang="en-GB" dirty="0">
                <a:latin typeface="Arial" pitchFamily="34" charset="0"/>
              </a:rPr>
              <a:t>Parent menus are created using </a:t>
            </a:r>
            <a:r>
              <a:rPr lang="en-GB" b="1" dirty="0">
                <a:latin typeface="Arial" pitchFamily="34" charset="0"/>
              </a:rPr>
              <a:t>HELPTEXT.MAINMENU</a:t>
            </a:r>
            <a:r>
              <a:rPr lang="en-GB" dirty="0">
                <a:latin typeface="Arial" pitchFamily="34" charset="0"/>
              </a:rPr>
              <a:t> application and is used to combine the submenus into a main entity.</a:t>
            </a:r>
          </a:p>
          <a:p>
            <a:pPr>
              <a:defRPr/>
            </a:pPr>
            <a:r>
              <a:rPr lang="en-US" dirty="0">
                <a:latin typeface="Arial" pitchFamily="34" charset="0"/>
              </a:rPr>
              <a:t>To learn to create menus in T24, this learning unit demonstrates how you would create a simple menu like the one in the illustration.</a:t>
            </a:r>
          </a:p>
          <a:p>
            <a:pPr>
              <a:defRPr/>
            </a:pPr>
            <a:endParaRPr lang="en-US" dirty="0">
              <a:latin typeface="Arial" pitchFamily="34" charset="0"/>
            </a:endParaRPr>
          </a:p>
          <a:p>
            <a:pPr algn="just">
              <a:defRPr/>
            </a:pPr>
            <a:r>
              <a:rPr lang="en-US" dirty="0">
                <a:latin typeface="Arial" pitchFamily="34" charset="0"/>
              </a:rPr>
              <a:t>The menu that you can see above is one main menu, which has three smaller menus attached as indicated by the arrows. Each of the these submenus have numerous menu items. You have already seen that there are two different applications in T24 that you will use to create menus. You will now learn how to use them.</a:t>
            </a:r>
          </a:p>
          <a:p>
            <a:pPr marL="228600" indent="-228600">
              <a:buFont typeface="Calibri" pitchFamily="34" charset="0"/>
              <a:buNone/>
              <a:defRPr/>
            </a:pPr>
            <a:endParaRPr lang="en-GB"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6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 typeface="+mj-lt"/>
              <a:buNone/>
            </a:pPr>
            <a:r>
              <a:rPr lang="en-US" dirty="0">
                <a:latin typeface="Arial" pitchFamily="34" charset="0"/>
              </a:rPr>
              <a:t>To create the required menu, you will need 3 records in </a:t>
            </a:r>
            <a:r>
              <a:rPr lang="en-US" b="1" dirty="0">
                <a:latin typeface="Arial" pitchFamily="34" charset="0"/>
              </a:rPr>
              <a:t>HELPTEXT.MENU</a:t>
            </a:r>
            <a:r>
              <a:rPr lang="en-US" dirty="0">
                <a:latin typeface="Arial" pitchFamily="34" charset="0"/>
              </a:rPr>
              <a:t>. </a:t>
            </a:r>
          </a:p>
          <a:p>
            <a:pPr marL="228600" indent="-228600">
              <a:buFont typeface="+mj-lt"/>
              <a:buNone/>
            </a:pPr>
            <a:endParaRPr lang="en-US" dirty="0">
              <a:latin typeface="Arial" pitchFamily="34" charset="0"/>
            </a:endParaRPr>
          </a:p>
          <a:p>
            <a:pPr marL="228600" indent="-228600">
              <a:buFont typeface="+mj-lt"/>
              <a:buNone/>
            </a:pPr>
            <a:r>
              <a:rPr lang="en-US" dirty="0">
                <a:latin typeface="Arial" pitchFamily="34" charset="0"/>
              </a:rPr>
              <a:t>1. Submenu1 has three menu items to create a customer record, list authorized and unauthorized customer records.</a:t>
            </a:r>
          </a:p>
          <a:p>
            <a:pPr marL="228600" indent="-228600">
              <a:buFont typeface="+mj-lt"/>
              <a:buNone/>
            </a:pPr>
            <a:endParaRPr lang="en-US" dirty="0">
              <a:latin typeface="Arial" pitchFamily="34" charset="0"/>
            </a:endParaRPr>
          </a:p>
          <a:p>
            <a:pPr marL="228600" indent="-228600">
              <a:buFont typeface="+mj-lt"/>
              <a:buNone/>
            </a:pPr>
            <a:r>
              <a:rPr lang="en-US" dirty="0">
                <a:latin typeface="Arial" pitchFamily="34" charset="0"/>
              </a:rPr>
              <a:t>2. The record TRG.SUBMENU1 is created for this purpose. </a:t>
            </a:r>
          </a:p>
          <a:p>
            <a:pPr marL="228600" indent="-228600">
              <a:buFont typeface="+mj-lt"/>
              <a:buNone/>
            </a:pPr>
            <a:endParaRPr lang="en-US" dirty="0">
              <a:latin typeface="Arial" pitchFamily="34" charset="0"/>
            </a:endParaRPr>
          </a:p>
          <a:p>
            <a:pPr marL="228600" indent="-228600">
              <a:buFont typeface="+mj-lt"/>
              <a:buNone/>
            </a:pPr>
            <a:r>
              <a:rPr lang="en-US" dirty="0">
                <a:latin typeface="Arial" pitchFamily="34" charset="0"/>
              </a:rPr>
              <a:t>3. Submenu2 has three menu items to create an account and list </a:t>
            </a:r>
            <a:r>
              <a:rPr lang="en-US" dirty="0" err="1">
                <a:latin typeface="Arial" pitchFamily="34" charset="0"/>
              </a:rPr>
              <a:t>unauthorised</a:t>
            </a:r>
            <a:r>
              <a:rPr lang="en-US" dirty="0">
                <a:latin typeface="Arial" pitchFamily="34" charset="0"/>
              </a:rPr>
              <a:t> and authorised accounts.</a:t>
            </a:r>
          </a:p>
          <a:p>
            <a:pPr marL="228600" indent="-228600"/>
            <a:endParaRPr lang="en-US" dirty="0">
              <a:latin typeface="Arial" pitchFamily="34" charset="0"/>
            </a:endParaRPr>
          </a:p>
          <a:p>
            <a:pPr marL="228600" indent="-228600">
              <a:buFontTx/>
              <a:buAutoNum type="arabicPeriod" startAt="4"/>
            </a:pPr>
            <a:r>
              <a:rPr lang="en-US" dirty="0">
                <a:latin typeface="Arial" pitchFamily="34" charset="0"/>
              </a:rPr>
              <a:t>The record TRG.SUBMENU2 is created for this purpose</a:t>
            </a:r>
          </a:p>
          <a:p>
            <a:pPr marL="228600" indent="-228600">
              <a:buFontTx/>
              <a:buAutoNum type="arabicPeriod" startAt="4"/>
            </a:pPr>
            <a:endParaRPr lang="en-US" dirty="0">
              <a:latin typeface="Arial" pitchFamily="34" charset="0"/>
            </a:endParaRPr>
          </a:p>
          <a:p>
            <a:pPr marL="228600" indent="-228600">
              <a:buFontTx/>
              <a:buAutoNum type="arabicPeriod" startAt="4"/>
            </a:pPr>
            <a:r>
              <a:rPr lang="en-US" dirty="0">
                <a:latin typeface="Arial" pitchFamily="34" charset="0"/>
              </a:rPr>
              <a:t>Submenu3 has two menu items to launch an account version and an enquiry to list the customer details.</a:t>
            </a:r>
          </a:p>
          <a:p>
            <a:pPr marL="228600" indent="-228600"/>
            <a:endParaRPr lang="en-US" dirty="0">
              <a:latin typeface="Arial" pitchFamily="34" charset="0"/>
            </a:endParaRPr>
          </a:p>
          <a:p>
            <a:pPr marL="228600" indent="-228600"/>
            <a:r>
              <a:rPr lang="en-US" dirty="0">
                <a:latin typeface="Arial" pitchFamily="34" charset="0"/>
              </a:rPr>
              <a:t>6. The record TRG.SUBMENU3 is created for this purpose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69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en-US" dirty="0">
                <a:latin typeface="Arial" pitchFamily="34" charset="0"/>
              </a:rPr>
              <a:t>Now that the 3 submenus are ready, how can you use them? All submenus must be attached to create a main menu. This is done using the </a:t>
            </a:r>
            <a:r>
              <a:rPr lang="en-US" b="1" dirty="0">
                <a:latin typeface="Arial" pitchFamily="34" charset="0"/>
              </a:rPr>
              <a:t>HELPTEXT.MAINMENU</a:t>
            </a:r>
            <a:r>
              <a:rPr lang="en-US" dirty="0">
                <a:latin typeface="Arial" pitchFamily="34" charset="0"/>
              </a:rPr>
              <a:t> application. </a:t>
            </a:r>
          </a:p>
          <a:p>
            <a:pPr>
              <a:defRPr/>
            </a:pPr>
            <a:r>
              <a:rPr lang="en-US" dirty="0">
                <a:latin typeface="Arial" pitchFamily="34" charset="0"/>
              </a:rPr>
              <a:t>ID : Has to be numeric</a:t>
            </a:r>
          </a:p>
          <a:p>
            <a:pPr>
              <a:defRPr/>
            </a:pPr>
            <a:endParaRPr lang="en-US" dirty="0">
              <a:latin typeface="Arial" pitchFamily="34" charset="0"/>
            </a:endParaRPr>
          </a:p>
          <a:p>
            <a:pPr>
              <a:defRPr/>
            </a:pPr>
            <a:r>
              <a:rPr lang="en-US" dirty="0">
                <a:latin typeface="Arial" pitchFamily="34" charset="0"/>
              </a:rPr>
              <a:t>GB Title : Description for the main menu</a:t>
            </a:r>
          </a:p>
          <a:p>
            <a:pPr>
              <a:defRPr/>
            </a:pPr>
            <a:r>
              <a:rPr lang="en-US" dirty="0">
                <a:latin typeface="Arial" pitchFamily="34" charset="0"/>
              </a:rPr>
              <a:t>Id Of Help Menu : The whole idea of using this application is to bring together existing submenus. This field must hold an the ID of an existing HELPTEXT.MENU</a:t>
            </a:r>
          </a:p>
          <a:p>
            <a:pPr>
              <a:defRPr/>
            </a:pPr>
            <a:r>
              <a:rPr lang="en-US" dirty="0">
                <a:latin typeface="Arial" pitchFamily="34" charset="0"/>
              </a:rPr>
              <a:t>GB Description.3 : Description that will appear for the group of submenus</a:t>
            </a:r>
          </a:p>
          <a:p>
            <a:pPr marL="228600" indent="-228600">
              <a:buFont typeface="+mj-lt"/>
              <a:buNone/>
              <a:defRPr/>
            </a:pPr>
            <a:endParaRPr lang="en-US" dirty="0">
              <a:latin typeface="Arial" pitchFamily="34" charset="0"/>
            </a:endParaRPr>
          </a:p>
          <a:p>
            <a:pPr marL="228600" indent="-228600">
              <a:buFont typeface="+mj-lt"/>
              <a:buNone/>
              <a:defRPr/>
            </a:pPr>
            <a:r>
              <a:rPr lang="en-US" dirty="0">
                <a:latin typeface="Arial" pitchFamily="34" charset="0"/>
              </a:rPr>
              <a:t>This is the record that must be created in order to group the three sub menus</a:t>
            </a:r>
          </a:p>
          <a:p>
            <a:pPr marL="228600" indent="-228600">
              <a:buFont typeface="+mj-lt"/>
              <a:buNone/>
              <a:defRPr/>
            </a:pPr>
            <a:r>
              <a:rPr lang="en-US" dirty="0">
                <a:latin typeface="Arial" pitchFamily="34" charset="0"/>
              </a:rPr>
              <a:t>The ID of the </a:t>
            </a:r>
            <a:r>
              <a:rPr lang="en-US" b="1" dirty="0">
                <a:latin typeface="Arial" pitchFamily="34" charset="0"/>
              </a:rPr>
              <a:t>HELPTEXT.MAINMENU</a:t>
            </a:r>
            <a:r>
              <a:rPr lang="en-US" dirty="0">
                <a:latin typeface="Arial" pitchFamily="34" charset="0"/>
              </a:rPr>
              <a:t> in this example is 333</a:t>
            </a:r>
          </a:p>
          <a:p>
            <a:pPr>
              <a:buFont typeface="+mj-lt"/>
              <a:buNone/>
              <a:defRPr/>
            </a:pPr>
            <a:r>
              <a:rPr lang="en-US" dirty="0">
                <a:latin typeface="Arial" pitchFamily="34" charset="0"/>
              </a:rPr>
              <a:t>The submenus TRG.SUBMENU1, TRG.SUBMENU2 and TRG.SUBMENU1 are attached to this record</a:t>
            </a:r>
          </a:p>
          <a:p>
            <a:pPr marL="228600" indent="-228600">
              <a:buFont typeface="+mj-lt"/>
              <a:buNone/>
              <a:defRPr/>
            </a:pPr>
            <a:r>
              <a:rPr lang="en-US" dirty="0">
                <a:latin typeface="Arial" pitchFamily="34" charset="0"/>
              </a:rPr>
              <a:t>Do not forget to commit and authorize the record.</a:t>
            </a:r>
          </a:p>
          <a:p>
            <a:pPr marL="228600" indent="-228600">
              <a:buFont typeface="+mj-lt"/>
              <a:buNone/>
              <a:defRPr/>
            </a:pPr>
            <a:endParaRPr lang="en-US" dirty="0">
              <a:latin typeface="Arial" pitchFamily="34" charset="0"/>
            </a:endParaRPr>
          </a:p>
          <a:p>
            <a:pPr marL="228600" indent="-228600">
              <a:buFont typeface="+mj-lt"/>
              <a:buNone/>
              <a:defRPr/>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8</a:t>
            </a:fld>
            <a:endParaRPr lang="en-US"/>
          </a:p>
        </p:txBody>
      </p:sp>
    </p:spTree>
    <p:extLst>
      <p:ext uri="{BB962C8B-B14F-4D97-AF65-F5344CB8AC3E}">
        <p14:creationId xmlns:p14="http://schemas.microsoft.com/office/powerpoint/2010/main" val="333057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To attach</a:t>
            </a:r>
            <a:r>
              <a:rPr lang="en-US" baseline="0" dirty="0"/>
              <a:t> a menu to a user profile, specify the ID of the HELPTEXT.MAINMENU created in the </a:t>
            </a:r>
            <a:r>
              <a:rPr lang="en-US" baseline="0" dirty="0" err="1"/>
              <a:t>Init.Application</a:t>
            </a:r>
            <a:r>
              <a:rPr lang="en-US" baseline="0" dirty="0"/>
              <a:t> field of the USER profile. The menu id must be prefixed with a ?</a:t>
            </a:r>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32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COS TREASURY.MAIN.HP</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78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61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032BBC0A-75CB-4511-B3A7-DA84E51EBEC5}"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FF6AC537-9833-41EB-BBBC-8102AD431174}"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FCAAC99D-ED6F-4B1E-85E4-4822927FD38B}"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B6337CA3-85F7-410A-B7E1-EEDFB4FC62E2}"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79E55D13-ABD8-41DD-9C2B-0CE5613703C7}"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F43E894F-889A-43C1-96CD-03B0D5252AC3}"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97973A47-1B72-4A9E-A08E-EC4963CA6DCF}" type="datetime1">
              <a:rPr lang="ru-RU" smtClean="0"/>
              <a:t>08.10.2021</a:t>
            </a:fld>
            <a:endParaRPr lang="ru-RU"/>
          </a:p>
        </p:txBody>
      </p:sp>
      <p:sp>
        <p:nvSpPr>
          <p:cNvPr id="8" name="Нижний колонтитул 7"/>
          <p:cNvSpPr>
            <a:spLocks noGrp="1"/>
          </p:cNvSpPr>
          <p:nvPr>
            <p:ph type="ftr" sz="quarter" idx="11"/>
          </p:nvPr>
        </p:nvSpPr>
        <p:spPr/>
        <p:txBody>
          <a:bodyPr/>
          <a:lstStyle/>
          <a:p>
            <a:r>
              <a:rPr lang="ru-RU"/>
              <a:t>2</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DE2ED6F7-A1D1-4C37-8C9A-A17473B5C0F2}" type="datetime1">
              <a:rPr lang="ru-RU" smtClean="0"/>
              <a:t>08.10.2021</a:t>
            </a:fld>
            <a:endParaRPr lang="ru-RU"/>
          </a:p>
        </p:txBody>
      </p:sp>
      <p:sp>
        <p:nvSpPr>
          <p:cNvPr id="4" name="Нижний колонтитул 3"/>
          <p:cNvSpPr>
            <a:spLocks noGrp="1"/>
          </p:cNvSpPr>
          <p:nvPr>
            <p:ph type="ftr" sz="quarter" idx="11"/>
          </p:nvPr>
        </p:nvSpPr>
        <p:spPr/>
        <p:txBody>
          <a:bodyPr/>
          <a:lstStyle/>
          <a:p>
            <a:r>
              <a:rPr lang="ru-RU"/>
              <a:t>2</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D5EF24-4816-4D18-A6DE-DAE6B051B120}" type="datetime1">
              <a:rPr lang="ru-RU" smtClean="0"/>
              <a:t>08.10.2021</a:t>
            </a:fld>
            <a:endParaRPr lang="ru-RU"/>
          </a:p>
        </p:txBody>
      </p:sp>
      <p:sp>
        <p:nvSpPr>
          <p:cNvPr id="3" name="Нижний колонтитул 2"/>
          <p:cNvSpPr>
            <a:spLocks noGrp="1"/>
          </p:cNvSpPr>
          <p:nvPr>
            <p:ph type="ftr" sz="quarter" idx="11"/>
          </p:nvPr>
        </p:nvSpPr>
        <p:spPr/>
        <p:txBody>
          <a:bodyPr/>
          <a:lstStyle/>
          <a:p>
            <a:r>
              <a:rPr lang="ru-RU"/>
              <a:t>2</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2A80794B-0408-448A-B6FB-DAC91AC9ED6E}"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23546002-4C3F-4C2C-A9B0-5DD528F658EB}"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6D92A7A-6835-4A1E-A4A7-900142AE2EE7}"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2</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w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6. T24 Menus</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dirty="0">
                <a:solidFill>
                  <a:schemeClr val="bg1"/>
                </a:solidFill>
                <a:latin typeface="Tahoma"/>
                <a:cs typeface="Tahoma"/>
              </a:rPr>
              <a:t>Transact (T24) Technical 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Role based Home Pages – Treasury Front-Office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C6B39067-BF04-422F-8ABE-54C227F701D9}"/>
              </a:ext>
            </a:extLst>
          </p:cNvPr>
          <p:cNvPicPr>
            <a:picLocks noChangeAspect="1"/>
          </p:cNvPicPr>
          <p:nvPr/>
        </p:nvPicPr>
        <p:blipFill rotWithShape="1">
          <a:blip r:embed="rId7"/>
          <a:srcRect t="4139" r="8022" b="1967"/>
          <a:stretch/>
        </p:blipFill>
        <p:spPr>
          <a:xfrm>
            <a:off x="1076563" y="711048"/>
            <a:ext cx="6952506" cy="3990290"/>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1863F324-039A-40F1-878F-11ABF20CF40E}"/>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1531100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90108" y="558520"/>
            <a:ext cx="6927113" cy="4262705"/>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Create your own Main Menu that includes 2 Sub Menus: </a:t>
            </a:r>
          </a:p>
          <a:p>
            <a:pPr algn="just">
              <a:spcAft>
                <a:spcPts val="600"/>
              </a:spcAft>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1-st Sub Menu consists of points </a:t>
            </a:r>
          </a:p>
          <a:p>
            <a:pPr marL="342900" indent="-342900" algn="just">
              <a:spcAft>
                <a:spcPts val="600"/>
              </a:spcAft>
              <a:buAutoNum type="alphaLcParenR"/>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‘Create new Abbreviation’ (based on application ABBREVIATION, with function of inputting new record); </a:t>
            </a:r>
          </a:p>
          <a:p>
            <a:pPr marL="342900" indent="-342900" algn="just">
              <a:spcAft>
                <a:spcPts val="600"/>
              </a:spcAft>
              <a:buAutoNum type="alphaLcParenR"/>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‘List Authorised Abbreviations’ (based on list of authorised records in application ABBREVIATION) </a:t>
            </a:r>
          </a:p>
          <a:p>
            <a:pPr algn="just">
              <a:spcAft>
                <a:spcPts val="600"/>
              </a:spcAft>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2-nd Sub Menu consists of points </a:t>
            </a:r>
          </a:p>
          <a:p>
            <a:pPr marL="342900" indent="-342900" algn="just">
              <a:spcAft>
                <a:spcPts val="600"/>
              </a:spcAft>
              <a:buAutoNum type="alphaLcParenR"/>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‘Create new Currency’ (based on application CURRENCY, with function of inputting new record); </a:t>
            </a:r>
          </a:p>
          <a:p>
            <a:pPr marL="342900" indent="-342900" algn="just">
              <a:spcAft>
                <a:spcPts val="600"/>
              </a:spcAft>
              <a:buAutoNum type="alphaLcParenR"/>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‘List Unauthorised Currencies’ (based on list of unauthorized records in application CURRENCY) </a:t>
            </a:r>
          </a:p>
          <a:p>
            <a:pPr algn="just">
              <a:spcAft>
                <a:spcPts val="600"/>
              </a:spcAft>
              <a:buBlip>
                <a:blip r:embed="rId7"/>
              </a:buBlip>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 Invoke your created Main Menu from Command Line</a:t>
            </a:r>
          </a:p>
          <a:p>
            <a:pPr algn="just">
              <a:spcAft>
                <a:spcPts val="600"/>
              </a:spcAft>
              <a:buBlip>
                <a:blip r:embed="rId7"/>
              </a:buBlip>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 Attach your created Main Menu to your User profile and authorize it</a:t>
            </a:r>
          </a:p>
          <a:p>
            <a:pPr algn="just">
              <a:spcAft>
                <a:spcPts val="600"/>
              </a:spcAft>
              <a:buBlip>
                <a:blip r:embed="rId7"/>
              </a:buBlip>
            </a:pPr>
            <a:r>
              <a:rPr lang="en-US" altLang="en-US" sz="1500" dirty="0">
                <a:solidFill>
                  <a:prstClr val="black"/>
                </a:solidFill>
                <a:latin typeface="Tahoma" panose="020B0604030504040204" pitchFamily="34" charset="0"/>
                <a:ea typeface="Tahoma" panose="020B0604030504040204" pitchFamily="34" charset="0"/>
                <a:cs typeface="Tahoma" panose="020B0604030504040204" pitchFamily="34" charset="0"/>
              </a:rPr>
              <a:t> Log in to the system with this User and check if your created Main Menu is invoked </a:t>
            </a:r>
            <a:endParaRPr kumimoji="0" lang="ru-RU" sz="1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21226B30-3FFE-4887-962B-0DFDAA89B26C}"/>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2618440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a:t>
            </a:r>
            <a:r>
              <a:rPr lang="ru-RU" sz="1600" dirty="0">
                <a:solidFill>
                  <a:srgbClr val="FFFFFF"/>
                </a:solidFill>
                <a:latin typeface="Tahoma"/>
                <a:cs typeface="Tahoma"/>
              </a:rPr>
              <a:t>1</a:t>
            </a: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473607" y="1205121"/>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Menus in T24</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Menu Types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Creation of Menus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Menus and user profiles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Role based Home Pages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10E336B0-4722-47AE-AB82-DF1C01EC2099}"/>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Menus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1" y="1218584"/>
            <a:ext cx="6388356" cy="1908215"/>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 group of applications and enquiries that the user can choose from without the need to remember application names or commands</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1" name="Group 4">
            <a:extLst>
              <a:ext uri="{FF2B5EF4-FFF2-40B4-BE49-F238E27FC236}">
                <a16:creationId xmlns:a16="http://schemas.microsoft.com/office/drawing/2014/main" id="{EF931593-C7DB-4B26-AE73-B9912726F8FC}"/>
              </a:ext>
            </a:extLst>
          </p:cNvPr>
          <p:cNvGrpSpPr>
            <a:grpSpLocks/>
          </p:cNvGrpSpPr>
          <p:nvPr/>
        </p:nvGrpSpPr>
        <p:grpSpPr bwMode="auto">
          <a:xfrm>
            <a:off x="103910" y="582538"/>
            <a:ext cx="927448" cy="569011"/>
            <a:chOff x="-214346" y="1285860"/>
            <a:chExt cx="1438998" cy="900176"/>
          </a:xfrm>
        </p:grpSpPr>
        <p:pic>
          <p:nvPicPr>
            <p:cNvPr id="12" name="Picture 5">
              <a:extLst>
                <a:ext uri="{FF2B5EF4-FFF2-40B4-BE49-F238E27FC236}">
                  <a16:creationId xmlns:a16="http://schemas.microsoft.com/office/drawing/2014/main" id="{621C8E5A-F49D-437D-8479-9BFC849EF2B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a:extLst>
                <a:ext uri="{FF2B5EF4-FFF2-40B4-BE49-F238E27FC236}">
                  <a16:creationId xmlns:a16="http://schemas.microsoft.com/office/drawing/2014/main" id="{D9A9FF55-5C26-4DD7-8565-9F26788B37D8}"/>
                </a:ext>
              </a:extLst>
            </p:cNvPr>
            <p:cNvSpPr/>
            <p:nvPr/>
          </p:nvSpPr>
          <p:spPr>
            <a:xfrm>
              <a:off x="-214346" y="1785926"/>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000" b="1" dirty="0">
                  <a:ln w="11430"/>
                  <a:solidFill>
                    <a:schemeClr val="tx2"/>
                  </a:solidFill>
                  <a:effectLst>
                    <a:outerShdw blurRad="50800" dist="39000" dir="5460000" algn="tl">
                      <a:srgbClr val="000000">
                        <a:alpha val="38000"/>
                      </a:srgbClr>
                    </a:outerShdw>
                  </a:effectLst>
                  <a:cs typeface="+mn-cs"/>
                </a:rPr>
                <a:t>What?</a:t>
              </a:r>
            </a:p>
          </p:txBody>
        </p:sp>
      </p:grpSp>
      <p:grpSp>
        <p:nvGrpSpPr>
          <p:cNvPr id="16" name="Group 7">
            <a:extLst>
              <a:ext uri="{FF2B5EF4-FFF2-40B4-BE49-F238E27FC236}">
                <a16:creationId xmlns:a16="http://schemas.microsoft.com/office/drawing/2014/main" id="{F4421E80-8FE8-4BC4-9AA8-C9E410DBB369}"/>
              </a:ext>
            </a:extLst>
          </p:cNvPr>
          <p:cNvGrpSpPr>
            <a:grpSpLocks/>
          </p:cNvGrpSpPr>
          <p:nvPr/>
        </p:nvGrpSpPr>
        <p:grpSpPr bwMode="auto">
          <a:xfrm>
            <a:off x="8370" y="1810252"/>
            <a:ext cx="1222435" cy="683689"/>
            <a:chOff x="-224584" y="4143380"/>
            <a:chExt cx="1438998" cy="828738"/>
          </a:xfrm>
        </p:grpSpPr>
        <p:pic>
          <p:nvPicPr>
            <p:cNvPr id="17" name="Picture 3">
              <a:extLst>
                <a:ext uri="{FF2B5EF4-FFF2-40B4-BE49-F238E27FC236}">
                  <a16:creationId xmlns:a16="http://schemas.microsoft.com/office/drawing/2014/main" id="{62780CD8-3F91-481E-924D-C9623C5B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9">
              <a:extLst>
                <a:ext uri="{FF2B5EF4-FFF2-40B4-BE49-F238E27FC236}">
                  <a16:creationId xmlns:a16="http://schemas.microsoft.com/office/drawing/2014/main" id="{83FE6900-7DA4-4F9A-B46A-8FBD3F1F3796}"/>
                </a:ext>
              </a:extLst>
            </p:cNvPr>
            <p:cNvSpPr/>
            <p:nvPr/>
          </p:nvSpPr>
          <p:spPr>
            <a:xfrm>
              <a:off x="-224584" y="4572008"/>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000" b="1" dirty="0">
                  <a:ln w="11430"/>
                  <a:solidFill>
                    <a:schemeClr val="tx2"/>
                  </a:solidFill>
                  <a:effectLst>
                    <a:outerShdw blurRad="50800" dist="39000" dir="5460000" algn="tl">
                      <a:srgbClr val="000000">
                        <a:alpha val="38000"/>
                      </a:srgbClr>
                    </a:outerShdw>
                  </a:effectLst>
                </a:rPr>
                <a:t>Why?</a:t>
              </a:r>
            </a:p>
          </p:txBody>
        </p:sp>
      </p:grpSp>
      <p:sp>
        <p:nvSpPr>
          <p:cNvPr id="22" name="Прямоугольник 21">
            <a:extLst>
              <a:ext uri="{FF2B5EF4-FFF2-40B4-BE49-F238E27FC236}">
                <a16:creationId xmlns:a16="http://schemas.microsoft.com/office/drawing/2014/main" id="{841E8C94-DB22-4F58-91DF-BDE0FDD5C7DC}"/>
              </a:ext>
            </a:extLst>
          </p:cNvPr>
          <p:cNvSpPr/>
          <p:nvPr/>
        </p:nvSpPr>
        <p:spPr>
          <a:xfrm>
            <a:off x="133201" y="2571750"/>
            <a:ext cx="8877597" cy="4093428"/>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For Easy navigation</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It will be easier for end users if they did not have to remember all application names or commands</a:t>
            </a:r>
          </a:p>
          <a:p>
            <a:pPr algn="just">
              <a:spcAft>
                <a:spcPts val="600"/>
              </a:spcAft>
              <a:buBlip>
                <a:blip r:embed="rId7"/>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As soon as a user logs in to T24, if all options needed to access required data is readily  available on a menu</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Role–based pages make implementation easy for the bank</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Control access of different users without setting security at the user profile level</a:t>
            </a:r>
          </a:p>
          <a:p>
            <a:pPr algn="just">
              <a:spcAft>
                <a:spcPts val="600"/>
              </a:spcAft>
              <a:buBlip>
                <a:blip r:embed="rId7"/>
              </a:buBlip>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8" name="Рисунок 7">
            <a:extLst>
              <a:ext uri="{FF2B5EF4-FFF2-40B4-BE49-F238E27FC236}">
                <a16:creationId xmlns:a16="http://schemas.microsoft.com/office/drawing/2014/main" id="{4AEAB78E-7C96-43BC-B7B1-C67F1C4535CC}"/>
              </a:ext>
            </a:extLst>
          </p:cNvPr>
          <p:cNvPicPr>
            <a:picLocks noChangeAspect="1"/>
          </p:cNvPicPr>
          <p:nvPr/>
        </p:nvPicPr>
        <p:blipFill rotWithShape="1">
          <a:blip r:embed="rId10"/>
          <a:srcRect b="24362"/>
          <a:stretch/>
        </p:blipFill>
        <p:spPr>
          <a:xfrm>
            <a:off x="6521557" y="675777"/>
            <a:ext cx="2380339" cy="2211801"/>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B03CCA7D-C567-4026-B81F-2B421BB5F545}"/>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30431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3D067C04-B56F-42FB-A9D6-46B3CFFCF2F6}"/>
              </a:ext>
            </a:extLst>
          </p:cNvPr>
          <p:cNvPicPr>
            <a:picLocks noChangeAspect="1"/>
          </p:cNvPicPr>
          <p:nvPr/>
        </p:nvPicPr>
        <p:blipFill>
          <a:blip r:embed="rId3"/>
          <a:stretch>
            <a:fillRect/>
          </a:stretch>
        </p:blipFill>
        <p:spPr>
          <a:xfrm>
            <a:off x="266700" y="1232875"/>
            <a:ext cx="8420100" cy="3381375"/>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Menus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cxnSp>
        <p:nvCxnSpPr>
          <p:cNvPr id="11" name="Прямая со стрелкой 10">
            <a:extLst>
              <a:ext uri="{FF2B5EF4-FFF2-40B4-BE49-F238E27FC236}">
                <a16:creationId xmlns:a16="http://schemas.microsoft.com/office/drawing/2014/main" id="{26CA3CDE-9130-4A8E-B5A6-6E8AE0E4181E}"/>
              </a:ext>
            </a:extLst>
          </p:cNvPr>
          <p:cNvCxnSpPr>
            <a:cxnSpLocks/>
          </p:cNvCxnSpPr>
          <p:nvPr/>
        </p:nvCxnSpPr>
        <p:spPr>
          <a:xfrm flipH="1">
            <a:off x="3124202" y="909721"/>
            <a:ext cx="569493" cy="449848"/>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C03C28A-BF20-4A48-A628-EDEBE3B868AB}"/>
              </a:ext>
            </a:extLst>
          </p:cNvPr>
          <p:cNvSpPr txBox="1"/>
          <p:nvPr/>
        </p:nvSpPr>
        <p:spPr>
          <a:xfrm>
            <a:off x="3693695" y="630760"/>
            <a:ext cx="3556568"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Click to open side bar with menu</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17" name="Прямоугольник 16">
            <a:extLst>
              <a:ext uri="{FF2B5EF4-FFF2-40B4-BE49-F238E27FC236}">
                <a16:creationId xmlns:a16="http://schemas.microsoft.com/office/drawing/2014/main" id="{4F825495-1509-4C99-9E56-F2E9598A32C3}"/>
              </a:ext>
            </a:extLst>
          </p:cNvPr>
          <p:cNvSpPr/>
          <p:nvPr/>
        </p:nvSpPr>
        <p:spPr>
          <a:xfrm>
            <a:off x="266700" y="3129479"/>
            <a:ext cx="2452437" cy="1081574"/>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7DF01265-5FD1-4CC5-BDE4-83BC9182A597}"/>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854769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Menus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4" name="Рисунок 13">
            <a:extLst>
              <a:ext uri="{FF2B5EF4-FFF2-40B4-BE49-F238E27FC236}">
                <a16:creationId xmlns:a16="http://schemas.microsoft.com/office/drawing/2014/main" id="{13CCF67C-8B7D-46C2-BC40-504B1810C8FA}"/>
              </a:ext>
            </a:extLst>
          </p:cNvPr>
          <p:cNvPicPr>
            <a:picLocks noChangeAspect="1"/>
          </p:cNvPicPr>
          <p:nvPr/>
        </p:nvPicPr>
        <p:blipFill>
          <a:blip r:embed="rId7"/>
          <a:stretch>
            <a:fillRect/>
          </a:stretch>
        </p:blipFill>
        <p:spPr>
          <a:xfrm>
            <a:off x="1639074" y="642415"/>
            <a:ext cx="2194564" cy="4004260"/>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cxnSp>
        <p:nvCxnSpPr>
          <p:cNvPr id="17" name="Прямая со стрелкой 16">
            <a:extLst>
              <a:ext uri="{FF2B5EF4-FFF2-40B4-BE49-F238E27FC236}">
                <a16:creationId xmlns:a16="http://schemas.microsoft.com/office/drawing/2014/main" id="{79DB4CD5-552B-4123-8C1E-CF2C5C26ED65}"/>
              </a:ext>
            </a:extLst>
          </p:cNvPr>
          <p:cNvCxnSpPr>
            <a:cxnSpLocks/>
            <a:stCxn id="21" idx="1"/>
          </p:cNvCxnSpPr>
          <p:nvPr/>
        </p:nvCxnSpPr>
        <p:spPr>
          <a:xfrm flipH="1">
            <a:off x="3833640" y="1467854"/>
            <a:ext cx="19101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F1959AF-DEBF-4C2C-8F1A-C9FF41569C67}"/>
              </a:ext>
            </a:extLst>
          </p:cNvPr>
          <p:cNvSpPr txBox="1"/>
          <p:nvPr/>
        </p:nvSpPr>
        <p:spPr>
          <a:xfrm>
            <a:off x="5743836" y="1283188"/>
            <a:ext cx="1150252"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Level 1</a:t>
            </a:r>
            <a:endParaRPr lang="ru-RU" dirty="0">
              <a:latin typeface="Tahoma" panose="020B0604030504040204" pitchFamily="34" charset="0"/>
              <a:ea typeface="Tahoma" panose="020B0604030504040204" pitchFamily="34" charset="0"/>
              <a:cs typeface="Tahoma" panose="020B0604030504040204" pitchFamily="34" charset="0"/>
            </a:endParaRPr>
          </a:p>
        </p:txBody>
      </p:sp>
      <p:cxnSp>
        <p:nvCxnSpPr>
          <p:cNvPr id="22" name="Прямая со стрелкой 21">
            <a:extLst>
              <a:ext uri="{FF2B5EF4-FFF2-40B4-BE49-F238E27FC236}">
                <a16:creationId xmlns:a16="http://schemas.microsoft.com/office/drawing/2014/main" id="{382FE1FC-132D-4403-8918-8886FA415D3B}"/>
              </a:ext>
            </a:extLst>
          </p:cNvPr>
          <p:cNvCxnSpPr>
            <a:cxnSpLocks/>
            <a:stCxn id="21" idx="1"/>
          </p:cNvCxnSpPr>
          <p:nvPr/>
        </p:nvCxnSpPr>
        <p:spPr>
          <a:xfrm flipH="1">
            <a:off x="3847210" y="1467854"/>
            <a:ext cx="1896626" cy="300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166B2C81-93EE-4BB6-9CC7-B853E09E59E7}"/>
              </a:ext>
            </a:extLst>
          </p:cNvPr>
          <p:cNvCxnSpPr>
            <a:cxnSpLocks/>
            <a:stCxn id="25" idx="1"/>
          </p:cNvCxnSpPr>
          <p:nvPr/>
        </p:nvCxnSpPr>
        <p:spPr>
          <a:xfrm flipH="1" flipV="1">
            <a:off x="3853688" y="2077452"/>
            <a:ext cx="1890148" cy="2581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4322D94-254C-4193-A60E-8E071BC2DA6B}"/>
              </a:ext>
            </a:extLst>
          </p:cNvPr>
          <p:cNvSpPr txBox="1"/>
          <p:nvPr/>
        </p:nvSpPr>
        <p:spPr>
          <a:xfrm>
            <a:off x="5743836" y="1918596"/>
            <a:ext cx="1150252"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Level 2</a:t>
            </a:r>
            <a:endParaRPr lang="ru-RU" dirty="0">
              <a:latin typeface="Tahoma" panose="020B0604030504040204" pitchFamily="34" charset="0"/>
              <a:ea typeface="Tahoma" panose="020B0604030504040204" pitchFamily="34" charset="0"/>
              <a:cs typeface="Tahoma" panose="020B0604030504040204" pitchFamily="34" charset="0"/>
            </a:endParaRPr>
          </a:p>
        </p:txBody>
      </p:sp>
      <p:cxnSp>
        <p:nvCxnSpPr>
          <p:cNvPr id="26" name="Прямая со стрелкой 25">
            <a:extLst>
              <a:ext uri="{FF2B5EF4-FFF2-40B4-BE49-F238E27FC236}">
                <a16:creationId xmlns:a16="http://schemas.microsoft.com/office/drawing/2014/main" id="{B23754AA-BCB0-4C66-9437-CC88C0371D9A}"/>
              </a:ext>
            </a:extLst>
          </p:cNvPr>
          <p:cNvCxnSpPr>
            <a:cxnSpLocks/>
            <a:stCxn id="25" idx="1"/>
          </p:cNvCxnSpPr>
          <p:nvPr/>
        </p:nvCxnSpPr>
        <p:spPr>
          <a:xfrm flipH="1">
            <a:off x="3864912" y="2103262"/>
            <a:ext cx="1878924" cy="2749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95DEFD91-A0CD-43FC-ACBB-C89797314966}"/>
              </a:ext>
            </a:extLst>
          </p:cNvPr>
          <p:cNvCxnSpPr>
            <a:cxnSpLocks/>
            <a:stCxn id="25" idx="1"/>
            <a:endCxn id="14" idx="3"/>
          </p:cNvCxnSpPr>
          <p:nvPr/>
        </p:nvCxnSpPr>
        <p:spPr>
          <a:xfrm flipH="1">
            <a:off x="3833638" y="2103262"/>
            <a:ext cx="1910198" cy="5412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FD34B394-7677-40BD-B352-81BF2E018ED8}"/>
              </a:ext>
            </a:extLst>
          </p:cNvPr>
          <p:cNvCxnSpPr>
            <a:cxnSpLocks/>
            <a:stCxn id="39" idx="1"/>
          </p:cNvCxnSpPr>
          <p:nvPr/>
        </p:nvCxnSpPr>
        <p:spPr>
          <a:xfrm flipH="1">
            <a:off x="3864912" y="2963861"/>
            <a:ext cx="1862885"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F1265709-24D8-4689-8DE8-47D28DF7FCD0}"/>
              </a:ext>
            </a:extLst>
          </p:cNvPr>
          <p:cNvSpPr txBox="1"/>
          <p:nvPr/>
        </p:nvSpPr>
        <p:spPr>
          <a:xfrm>
            <a:off x="5727797" y="2779195"/>
            <a:ext cx="1150252"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Level 3</a:t>
            </a:r>
            <a:endParaRPr lang="ru-RU" dirty="0">
              <a:latin typeface="Tahoma" panose="020B0604030504040204" pitchFamily="34" charset="0"/>
              <a:ea typeface="Tahoma" panose="020B0604030504040204" pitchFamily="34" charset="0"/>
              <a:cs typeface="Tahoma" panose="020B0604030504040204" pitchFamily="34" charset="0"/>
            </a:endParaRPr>
          </a:p>
        </p:txBody>
      </p:sp>
      <p:cxnSp>
        <p:nvCxnSpPr>
          <p:cNvPr id="45" name="Прямая со стрелкой 44">
            <a:extLst>
              <a:ext uri="{FF2B5EF4-FFF2-40B4-BE49-F238E27FC236}">
                <a16:creationId xmlns:a16="http://schemas.microsoft.com/office/drawing/2014/main" id="{D34FA4D3-874B-416A-B539-FC7E5EA96F74}"/>
              </a:ext>
            </a:extLst>
          </p:cNvPr>
          <p:cNvCxnSpPr>
            <a:cxnSpLocks/>
            <a:stCxn id="46" idx="1"/>
          </p:cNvCxnSpPr>
          <p:nvPr/>
        </p:nvCxnSpPr>
        <p:spPr>
          <a:xfrm flipH="1">
            <a:off x="3848864" y="4463792"/>
            <a:ext cx="1862885"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617A9B5D-8C94-41AA-9E57-B28AC0669E7B}"/>
              </a:ext>
            </a:extLst>
          </p:cNvPr>
          <p:cNvSpPr txBox="1"/>
          <p:nvPr/>
        </p:nvSpPr>
        <p:spPr>
          <a:xfrm>
            <a:off x="5711749" y="4279126"/>
            <a:ext cx="1150252"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Level 3</a:t>
            </a:r>
            <a:endParaRPr lang="ru-RU" dirty="0">
              <a:latin typeface="Tahoma" panose="020B0604030504040204" pitchFamily="34" charset="0"/>
              <a:ea typeface="Tahoma" panose="020B0604030504040204" pitchFamily="34" charset="0"/>
              <a:cs typeface="Tahoma" panose="020B0604030504040204" pitchFamily="34" charset="0"/>
            </a:endParaRPr>
          </a:p>
        </p:txBody>
      </p:sp>
      <p:cxnSp>
        <p:nvCxnSpPr>
          <p:cNvPr id="47" name="Прямая со стрелкой 46">
            <a:extLst>
              <a:ext uri="{FF2B5EF4-FFF2-40B4-BE49-F238E27FC236}">
                <a16:creationId xmlns:a16="http://schemas.microsoft.com/office/drawing/2014/main" id="{207E574D-8197-4C38-9078-618A88761C81}"/>
              </a:ext>
            </a:extLst>
          </p:cNvPr>
          <p:cNvCxnSpPr>
            <a:cxnSpLocks/>
            <a:stCxn id="48" idx="1"/>
          </p:cNvCxnSpPr>
          <p:nvPr/>
        </p:nvCxnSpPr>
        <p:spPr>
          <a:xfrm flipH="1" flipV="1">
            <a:off x="3837643" y="3541299"/>
            <a:ext cx="1890148" cy="258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B1DEAA8-E5BA-440D-9B6C-765107C4043D}"/>
              </a:ext>
            </a:extLst>
          </p:cNvPr>
          <p:cNvSpPr txBox="1"/>
          <p:nvPr/>
        </p:nvSpPr>
        <p:spPr>
          <a:xfrm>
            <a:off x="5727791" y="3382443"/>
            <a:ext cx="1150252"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Level 4</a:t>
            </a:r>
            <a:endParaRPr lang="ru-RU" dirty="0">
              <a:latin typeface="Tahoma" panose="020B0604030504040204" pitchFamily="34" charset="0"/>
              <a:ea typeface="Tahoma" panose="020B0604030504040204" pitchFamily="34" charset="0"/>
              <a:cs typeface="Tahoma" panose="020B0604030504040204" pitchFamily="34" charset="0"/>
            </a:endParaRPr>
          </a:p>
        </p:txBody>
      </p:sp>
      <p:cxnSp>
        <p:nvCxnSpPr>
          <p:cNvPr id="49" name="Прямая со стрелкой 48">
            <a:extLst>
              <a:ext uri="{FF2B5EF4-FFF2-40B4-BE49-F238E27FC236}">
                <a16:creationId xmlns:a16="http://schemas.microsoft.com/office/drawing/2014/main" id="{B2695F3E-7C63-49A1-9D68-13921DFD4A94}"/>
              </a:ext>
            </a:extLst>
          </p:cNvPr>
          <p:cNvCxnSpPr>
            <a:cxnSpLocks/>
            <a:stCxn id="48" idx="1"/>
          </p:cNvCxnSpPr>
          <p:nvPr/>
        </p:nvCxnSpPr>
        <p:spPr>
          <a:xfrm flipH="1">
            <a:off x="3864913" y="3567109"/>
            <a:ext cx="1862878" cy="3034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Прямая со стрелкой 51">
            <a:extLst>
              <a:ext uri="{FF2B5EF4-FFF2-40B4-BE49-F238E27FC236}">
                <a16:creationId xmlns:a16="http://schemas.microsoft.com/office/drawing/2014/main" id="{8E178D55-C7EC-40C3-9306-281E48A8ABE1}"/>
              </a:ext>
            </a:extLst>
          </p:cNvPr>
          <p:cNvCxnSpPr>
            <a:cxnSpLocks/>
            <a:stCxn id="48" idx="1"/>
          </p:cNvCxnSpPr>
          <p:nvPr/>
        </p:nvCxnSpPr>
        <p:spPr>
          <a:xfrm flipH="1">
            <a:off x="3833639" y="3567109"/>
            <a:ext cx="1894152" cy="59321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Прямая со стрелкой 54">
            <a:extLst>
              <a:ext uri="{FF2B5EF4-FFF2-40B4-BE49-F238E27FC236}">
                <a16:creationId xmlns:a16="http://schemas.microsoft.com/office/drawing/2014/main" id="{566E4214-480E-4AE8-A846-720C63B289BF}"/>
              </a:ext>
            </a:extLst>
          </p:cNvPr>
          <p:cNvCxnSpPr>
            <a:cxnSpLocks/>
            <a:stCxn id="48" idx="1"/>
          </p:cNvCxnSpPr>
          <p:nvPr/>
        </p:nvCxnSpPr>
        <p:spPr>
          <a:xfrm flipH="1" flipV="1">
            <a:off x="3864913" y="3260467"/>
            <a:ext cx="1862878" cy="3066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9E633C92-D466-4E09-A022-D6545CD2E442}"/>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219171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Task - Creation of Menus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648585" y="1137802"/>
            <a:ext cx="6804837" cy="3339376"/>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Содержимое 2">
            <a:extLst>
              <a:ext uri="{FF2B5EF4-FFF2-40B4-BE49-F238E27FC236}">
                <a16:creationId xmlns:a16="http://schemas.microsoft.com/office/drawing/2014/main" id="{3B977E4A-7E5C-41AB-A038-EF49606A50E7}"/>
              </a:ext>
            </a:extLst>
          </p:cNvPr>
          <p:cNvSpPr>
            <a:spLocks noGrp="1"/>
          </p:cNvSpPr>
          <p:nvPr>
            <p:ph idx="1"/>
          </p:nvPr>
        </p:nvSpPr>
        <p:spPr>
          <a:xfrm>
            <a:off x="183288" y="835976"/>
            <a:ext cx="7270134" cy="3135080"/>
          </a:xfrm>
        </p:spPr>
        <p:txBody>
          <a:bodyPr>
            <a:normAutofit/>
          </a:bodyPr>
          <a:lstStyle/>
          <a:p>
            <a:pPr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Sub-menus are created using HELPTEXT.MENU application</a:t>
            </a:r>
          </a:p>
          <a:p>
            <a:pPr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Higher level grouping of sub-menus is done using HELPTEXT.MAINMENU application</a:t>
            </a: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3060FA82-DD7E-4736-B0EC-4F966E77DF8C}"/>
              </a:ext>
            </a:extLst>
          </p:cNvPr>
          <p:cNvPicPr>
            <a:picLocks noChangeAspect="1"/>
          </p:cNvPicPr>
          <p:nvPr/>
        </p:nvPicPr>
        <p:blipFill>
          <a:blip r:embed="rId8"/>
          <a:stretch>
            <a:fillRect/>
          </a:stretch>
        </p:blipFill>
        <p:spPr>
          <a:xfrm>
            <a:off x="2788940" y="1919067"/>
            <a:ext cx="2524125" cy="2305050"/>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504A7778-D3B2-45CC-9B6D-ECC16FE62DCF}"/>
              </a:ext>
            </a:extLst>
          </p:cNvPr>
          <p:cNvSpPr>
            <a:spLocks noGrp="1"/>
          </p:cNvSpPr>
          <p:nvPr>
            <p:ph type="sldNum" sz="quarter" idx="12"/>
          </p:nvPr>
        </p:nvSpPr>
        <p:spPr/>
        <p:txBody>
          <a:bodyPr/>
          <a:lstStyle/>
          <a:p>
            <a:fld id="{39FC74CF-8B03-5D41-97A3-DD76EB0CCB80}" type="slidenum">
              <a:rPr lang="ru-RU" smtClean="0"/>
              <a:t>6</a:t>
            </a:fld>
            <a:endParaRPr lang="ru-RU"/>
          </a:p>
        </p:txBody>
      </p:sp>
    </p:spTree>
    <p:extLst>
      <p:ext uri="{BB962C8B-B14F-4D97-AF65-F5344CB8AC3E}">
        <p14:creationId xmlns:p14="http://schemas.microsoft.com/office/powerpoint/2010/main" val="106611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Create The Sub Menus Using HELPTEXT.MENU</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64E9345B-46F8-458D-935F-DAD5A867E7CB}"/>
              </a:ext>
            </a:extLst>
          </p:cNvPr>
          <p:cNvPicPr>
            <a:picLocks noChangeAspect="1"/>
          </p:cNvPicPr>
          <p:nvPr/>
        </p:nvPicPr>
        <p:blipFill>
          <a:blip r:embed="rId7"/>
          <a:stretch>
            <a:fillRect/>
          </a:stretch>
        </p:blipFill>
        <p:spPr>
          <a:xfrm>
            <a:off x="3537699" y="582151"/>
            <a:ext cx="3415760" cy="1440327"/>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7" name="Рисунок 6">
            <a:extLst>
              <a:ext uri="{FF2B5EF4-FFF2-40B4-BE49-F238E27FC236}">
                <a16:creationId xmlns:a16="http://schemas.microsoft.com/office/drawing/2014/main" id="{15CDE6B0-12D6-4174-8948-D87D3DEF5A26}"/>
              </a:ext>
            </a:extLst>
          </p:cNvPr>
          <p:cNvPicPr>
            <a:picLocks noChangeAspect="1"/>
          </p:cNvPicPr>
          <p:nvPr/>
        </p:nvPicPr>
        <p:blipFill>
          <a:blip r:embed="rId8"/>
          <a:stretch>
            <a:fillRect/>
          </a:stretch>
        </p:blipFill>
        <p:spPr>
          <a:xfrm>
            <a:off x="3530912" y="2085202"/>
            <a:ext cx="3442643" cy="1456848"/>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11" name="Рисунок 10">
            <a:extLst>
              <a:ext uri="{FF2B5EF4-FFF2-40B4-BE49-F238E27FC236}">
                <a16:creationId xmlns:a16="http://schemas.microsoft.com/office/drawing/2014/main" id="{A1A950DF-ECBD-481F-A7B3-EA5FAA9B5F00}"/>
              </a:ext>
            </a:extLst>
          </p:cNvPr>
          <p:cNvPicPr>
            <a:picLocks noChangeAspect="1"/>
          </p:cNvPicPr>
          <p:nvPr/>
        </p:nvPicPr>
        <p:blipFill>
          <a:blip r:embed="rId9"/>
          <a:stretch>
            <a:fillRect/>
          </a:stretch>
        </p:blipFill>
        <p:spPr>
          <a:xfrm>
            <a:off x="3521940" y="3626122"/>
            <a:ext cx="3460585" cy="1094721"/>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21" name="Рисунок 20">
            <a:extLst>
              <a:ext uri="{FF2B5EF4-FFF2-40B4-BE49-F238E27FC236}">
                <a16:creationId xmlns:a16="http://schemas.microsoft.com/office/drawing/2014/main" id="{2046D780-90D9-423B-B8D9-4EDE308D3EB2}"/>
              </a:ext>
            </a:extLst>
          </p:cNvPr>
          <p:cNvPicPr>
            <a:picLocks noChangeAspect="1"/>
          </p:cNvPicPr>
          <p:nvPr/>
        </p:nvPicPr>
        <p:blipFill>
          <a:blip r:embed="rId10"/>
          <a:stretch>
            <a:fillRect/>
          </a:stretch>
        </p:blipFill>
        <p:spPr>
          <a:xfrm>
            <a:off x="338492" y="582151"/>
            <a:ext cx="2543175" cy="1409700"/>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23" name="Рисунок 22">
            <a:extLst>
              <a:ext uri="{FF2B5EF4-FFF2-40B4-BE49-F238E27FC236}">
                <a16:creationId xmlns:a16="http://schemas.microsoft.com/office/drawing/2014/main" id="{62D38625-A2C2-4335-B5F5-96E7AFB4C407}"/>
              </a:ext>
            </a:extLst>
          </p:cNvPr>
          <p:cNvPicPr>
            <a:picLocks noChangeAspect="1"/>
          </p:cNvPicPr>
          <p:nvPr/>
        </p:nvPicPr>
        <p:blipFill>
          <a:blip r:embed="rId11"/>
          <a:stretch>
            <a:fillRect/>
          </a:stretch>
        </p:blipFill>
        <p:spPr>
          <a:xfrm>
            <a:off x="338492" y="2113538"/>
            <a:ext cx="2543175" cy="1400175"/>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25" name="Рисунок 24">
            <a:extLst>
              <a:ext uri="{FF2B5EF4-FFF2-40B4-BE49-F238E27FC236}">
                <a16:creationId xmlns:a16="http://schemas.microsoft.com/office/drawing/2014/main" id="{1CBD9E20-2101-4D49-B2D4-F5269CA6B6F3}"/>
              </a:ext>
            </a:extLst>
          </p:cNvPr>
          <p:cNvPicPr>
            <a:picLocks noChangeAspect="1"/>
          </p:cNvPicPr>
          <p:nvPr/>
        </p:nvPicPr>
        <p:blipFill>
          <a:blip r:embed="rId12"/>
          <a:stretch>
            <a:fillRect/>
          </a:stretch>
        </p:blipFill>
        <p:spPr>
          <a:xfrm>
            <a:off x="333729" y="3626122"/>
            <a:ext cx="2552700" cy="1057275"/>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F1A642EF-FB95-4B49-8F8B-C8229B93A6F8}"/>
              </a:ext>
            </a:extLst>
          </p:cNvPr>
          <p:cNvSpPr>
            <a:spLocks noGrp="1"/>
          </p:cNvSpPr>
          <p:nvPr>
            <p:ph type="sldNum" sz="quarter" idx="12"/>
          </p:nvPr>
        </p:nvSpPr>
        <p:spPr/>
        <p:txBody>
          <a:bodyPr/>
          <a:lstStyle/>
          <a:p>
            <a:fld id="{39FC74CF-8B03-5D41-97A3-DD76EB0CCB80}" type="slidenum">
              <a:rPr lang="ru-RU" smtClean="0"/>
              <a:t>7</a:t>
            </a:fld>
            <a:endParaRPr lang="ru-RU"/>
          </a:p>
        </p:txBody>
      </p:sp>
    </p:spTree>
    <p:extLst>
      <p:ext uri="{BB962C8B-B14F-4D97-AF65-F5344CB8AC3E}">
        <p14:creationId xmlns:p14="http://schemas.microsoft.com/office/powerpoint/2010/main" val="316716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Create The Main Menu Using HELPTEXT.MAINMENU</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TextBox 9">
            <a:extLst>
              <a:ext uri="{FF2B5EF4-FFF2-40B4-BE49-F238E27FC236}">
                <a16:creationId xmlns:a16="http://schemas.microsoft.com/office/drawing/2014/main" id="{C6573B35-73C2-4225-89B0-3830AB0831C8}"/>
              </a:ext>
            </a:extLst>
          </p:cNvPr>
          <p:cNvSpPr txBox="1">
            <a:spLocks noChangeArrowheads="1"/>
          </p:cNvSpPr>
          <p:nvPr/>
        </p:nvSpPr>
        <p:spPr bwMode="auto">
          <a:xfrm>
            <a:off x="5993787" y="3696949"/>
            <a:ext cx="2957873" cy="584775"/>
          </a:xfrm>
          <a:prstGeom prst="rect">
            <a:avLst/>
          </a:prstGeom>
          <a:noFill/>
          <a:ln w="9525">
            <a:noFill/>
            <a:miter lim="800000"/>
            <a:headEnd/>
            <a:tailEnd/>
          </a:ln>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You can invoke menus from Command Line too</a:t>
            </a:r>
          </a:p>
        </p:txBody>
      </p:sp>
      <p:pic>
        <p:nvPicPr>
          <p:cNvPr id="4" name="Рисунок 3">
            <a:extLst>
              <a:ext uri="{FF2B5EF4-FFF2-40B4-BE49-F238E27FC236}">
                <a16:creationId xmlns:a16="http://schemas.microsoft.com/office/drawing/2014/main" id="{BB887CCA-0FA6-4379-B294-1299127BBC95}"/>
              </a:ext>
            </a:extLst>
          </p:cNvPr>
          <p:cNvPicPr>
            <a:picLocks noChangeAspect="1"/>
          </p:cNvPicPr>
          <p:nvPr/>
        </p:nvPicPr>
        <p:blipFill>
          <a:blip r:embed="rId7"/>
          <a:stretch>
            <a:fillRect/>
          </a:stretch>
        </p:blipFill>
        <p:spPr>
          <a:xfrm>
            <a:off x="838607" y="653073"/>
            <a:ext cx="6576966" cy="2733285"/>
          </a:xfrm>
          <a:prstGeom prst="rect">
            <a:avLst/>
          </a:prstGeom>
          <a:noFill/>
          <a:ln w="9525">
            <a:solidFill>
              <a:schemeClr val="tx1">
                <a:lumMod val="85000"/>
                <a:lumOff val="15000"/>
              </a:schemeClr>
            </a:solidFill>
            <a:miter lim="800000"/>
            <a:headEnd/>
            <a:tailEnd/>
          </a:ln>
          <a:effectLst>
            <a:prstShdw prst="shdw17" dist="17961" dir="2700000">
              <a:schemeClr val="accent1">
                <a:gamma/>
                <a:shade val="60000"/>
                <a:invGamma/>
              </a:schemeClr>
            </a:prstShdw>
          </a:effectLst>
        </p:spPr>
      </p:pic>
      <p:pic>
        <p:nvPicPr>
          <p:cNvPr id="7" name="Рисунок 6">
            <a:extLst>
              <a:ext uri="{FF2B5EF4-FFF2-40B4-BE49-F238E27FC236}">
                <a16:creationId xmlns:a16="http://schemas.microsoft.com/office/drawing/2014/main" id="{BD28D071-0F86-445B-8C82-EB4DE2DD1CDF}"/>
              </a:ext>
            </a:extLst>
          </p:cNvPr>
          <p:cNvPicPr>
            <a:picLocks noChangeAspect="1"/>
          </p:cNvPicPr>
          <p:nvPr/>
        </p:nvPicPr>
        <p:blipFill>
          <a:blip r:embed="rId8"/>
          <a:stretch>
            <a:fillRect/>
          </a:stretch>
        </p:blipFill>
        <p:spPr>
          <a:xfrm>
            <a:off x="103909" y="3696949"/>
            <a:ext cx="5781675" cy="581025"/>
          </a:xfrm>
          <a:prstGeom prst="rect">
            <a:avLst/>
          </a:prstGeom>
        </p:spPr>
      </p:pic>
      <p:sp>
        <p:nvSpPr>
          <p:cNvPr id="3" name="Номер слайда 2">
            <a:extLst>
              <a:ext uri="{FF2B5EF4-FFF2-40B4-BE49-F238E27FC236}">
                <a16:creationId xmlns:a16="http://schemas.microsoft.com/office/drawing/2014/main" id="{01C29097-9283-470F-8797-105478BECB2A}"/>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354306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D00D794-50E7-42DE-89BD-F1061F6125C4}"/>
              </a:ext>
            </a:extLst>
          </p:cNvPr>
          <p:cNvPicPr>
            <a:picLocks noChangeAspect="1"/>
          </p:cNvPicPr>
          <p:nvPr/>
        </p:nvPicPr>
        <p:blipFill>
          <a:blip r:embed="rId3"/>
          <a:stretch>
            <a:fillRect/>
          </a:stretch>
        </p:blipFill>
        <p:spPr>
          <a:xfrm>
            <a:off x="-1" y="598753"/>
            <a:ext cx="9144000" cy="358772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Attaching the menu to the user profile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7" name="TextBox 9">
            <a:extLst>
              <a:ext uri="{FF2B5EF4-FFF2-40B4-BE49-F238E27FC236}">
                <a16:creationId xmlns:a16="http://schemas.microsoft.com/office/drawing/2014/main" id="{C6573B35-73C2-4225-89B0-3830AB0831C8}"/>
              </a:ext>
            </a:extLst>
          </p:cNvPr>
          <p:cNvSpPr txBox="1">
            <a:spLocks noChangeArrowheads="1"/>
          </p:cNvSpPr>
          <p:nvPr/>
        </p:nvSpPr>
        <p:spPr bwMode="auto">
          <a:xfrm>
            <a:off x="4514685" y="4186473"/>
            <a:ext cx="2957873" cy="584775"/>
          </a:xfrm>
          <a:prstGeom prst="rect">
            <a:avLst/>
          </a:prstGeom>
          <a:noFill/>
          <a:ln w="9525">
            <a:noFill/>
            <a:miter lim="800000"/>
            <a:headEnd/>
            <a:tailEnd/>
          </a:ln>
        </p:spPr>
        <p:txBody>
          <a:bodyPr wrap="square">
            <a:spAutoFit/>
          </a:bodyPr>
          <a:lstStyle/>
          <a:p>
            <a:pPr lvl="0"/>
            <a:r>
              <a:rPr lang="en-US" sz="1600" dirty="0">
                <a:latin typeface="Tahoma" panose="020B0604030504040204" pitchFamily="34" charset="0"/>
                <a:ea typeface="Tahoma" panose="020B0604030504040204" pitchFamily="34" charset="0"/>
                <a:cs typeface="Tahoma" panose="020B0604030504040204" pitchFamily="34" charset="0"/>
              </a:rPr>
              <a:t>You can attach menus to a user profile too</a:t>
            </a:r>
            <a:endParaRPr kumimoji="0" lang="en-US" sz="160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13" name="Прямая со стрелкой 12">
            <a:extLst>
              <a:ext uri="{FF2B5EF4-FFF2-40B4-BE49-F238E27FC236}">
                <a16:creationId xmlns:a16="http://schemas.microsoft.com/office/drawing/2014/main" id="{0439A44C-491E-42F9-B72B-03B13E9F6D84}"/>
              </a:ext>
            </a:extLst>
          </p:cNvPr>
          <p:cNvCxnSpPr>
            <a:cxnSpLocks/>
          </p:cNvCxnSpPr>
          <p:nvPr/>
        </p:nvCxnSpPr>
        <p:spPr>
          <a:xfrm flipV="1">
            <a:off x="4923692" y="3526971"/>
            <a:ext cx="231112" cy="712364"/>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8" name="Прямоугольник 17">
            <a:extLst>
              <a:ext uri="{FF2B5EF4-FFF2-40B4-BE49-F238E27FC236}">
                <a16:creationId xmlns:a16="http://schemas.microsoft.com/office/drawing/2014/main" id="{5DDEDFBD-D6AD-40E0-B423-5A9BE691A179}"/>
              </a:ext>
            </a:extLst>
          </p:cNvPr>
          <p:cNvSpPr/>
          <p:nvPr/>
        </p:nvSpPr>
        <p:spPr>
          <a:xfrm>
            <a:off x="3039249" y="3114989"/>
            <a:ext cx="2859133" cy="341644"/>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7C78CFC8-4393-4C94-9C8A-2B346423A9BE}"/>
              </a:ext>
            </a:extLst>
          </p:cNvPr>
          <p:cNvSpPr/>
          <p:nvPr/>
        </p:nvSpPr>
        <p:spPr>
          <a:xfrm>
            <a:off x="1" y="2241829"/>
            <a:ext cx="2250148" cy="1944644"/>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30474C18-7B7C-44BF-B1EA-9366A2C50D04}"/>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565473127"/>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6880</TotalTime>
  <Words>1332</Words>
  <Application>Microsoft Office PowerPoint</Application>
  <PresentationFormat>Экран (16:9)</PresentationFormat>
  <Paragraphs>149</Paragraphs>
  <Slides>12</Slides>
  <Notes>9</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Arial</vt:lpstr>
      <vt:lpstr>Calibri</vt:lpstr>
      <vt:lpstr>Tahoma</vt:lpstr>
      <vt:lpstr>Тема Office</vt:lpstr>
      <vt:lpstr>Session 6. T24 Menus</vt:lpstr>
      <vt:lpstr>     Agenda</vt:lpstr>
      <vt:lpstr> Menus in T24</vt:lpstr>
      <vt:lpstr> Menus in T24</vt:lpstr>
      <vt:lpstr> Menus in T24</vt:lpstr>
      <vt:lpstr> Task - Creation of Menus</vt:lpstr>
      <vt:lpstr> Create The Sub Menus Using HELPTEXT.MENU</vt:lpstr>
      <vt:lpstr> Create The Main Menu Using HELPTEXT.MAINMENU</vt:lpstr>
      <vt:lpstr> Attaching the menu to the user profile</vt:lpstr>
      <vt:lpstr> Role based Home Pages – Treasury Front-Office</vt:lpstr>
      <vt:lpstr> Workshop - 1</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324</cp:revision>
  <dcterms:created xsi:type="dcterms:W3CDTF">2018-08-16T12:20:01Z</dcterms:created>
  <dcterms:modified xsi:type="dcterms:W3CDTF">2021-10-08T14:50:16Z</dcterms:modified>
</cp:coreProperties>
</file>